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tags/tag6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Default Extension="jpeg" ContentType="image/jpeg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ppt/tags/tag66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tags/tag64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307" r:id="rId2"/>
    <p:sldId id="340" r:id="rId3"/>
    <p:sldId id="269" r:id="rId4"/>
    <p:sldId id="362" r:id="rId5"/>
    <p:sldId id="378" r:id="rId6"/>
    <p:sldId id="379" r:id="rId7"/>
    <p:sldId id="380" r:id="rId8"/>
    <p:sldId id="381" r:id="rId9"/>
    <p:sldId id="382" r:id="rId10"/>
    <p:sldId id="383" r:id="rId11"/>
    <p:sldId id="258" r:id="rId12"/>
    <p:sldId id="257" r:id="rId13"/>
    <p:sldId id="259" r:id="rId14"/>
    <p:sldId id="408" r:id="rId15"/>
    <p:sldId id="354" r:id="rId16"/>
    <p:sldId id="387" r:id="rId17"/>
    <p:sldId id="388" r:id="rId18"/>
    <p:sldId id="389" r:id="rId19"/>
    <p:sldId id="396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2">
          <p15:clr>
            <a:srgbClr val="A4A3A4"/>
          </p15:clr>
        </p15:guide>
        <p15:guide id="2" pos="378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yang.zhang" initials="b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0F0"/>
    <a:srgbClr val="FFFFFF"/>
    <a:srgbClr val="92D050"/>
    <a:srgbClr val="67CE52"/>
    <a:srgbClr val="EE8F33"/>
    <a:srgbClr val="D9D9D9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>
      <p:cViewPr>
        <p:scale>
          <a:sx n="80" d="100"/>
          <a:sy n="80" d="100"/>
        </p:scale>
        <p:origin x="-312" y="198"/>
      </p:cViewPr>
      <p:guideLst>
        <p:guide orient="horz" pos="2202"/>
        <p:guide pos="378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2022/12/28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场景</a:t>
            </a:r>
            <a:r>
              <a:rPr lang="en-US" altLang="zh-CN" dirty="0"/>
              <a:t>1</a:t>
            </a:r>
            <a:r>
              <a:rPr lang="zh-CN" altLang="en-US" dirty="0"/>
              <a:t>：汽车启动</a:t>
            </a:r>
            <a:endParaRPr lang="en-US" altLang="zh-CN" dirty="0"/>
          </a:p>
          <a:p>
            <a:r>
              <a:rPr lang="zh-CN" altLang="en-US" dirty="0"/>
              <a:t>场景</a:t>
            </a:r>
            <a:r>
              <a:rPr lang="en-US" altLang="zh-CN" dirty="0"/>
              <a:t>2</a:t>
            </a:r>
            <a:r>
              <a:rPr lang="zh-CN" altLang="en-US" dirty="0"/>
              <a:t>：汽车静置</a:t>
            </a:r>
            <a:endParaRPr lang="en-US" altLang="zh-CN" dirty="0"/>
          </a:p>
          <a:p>
            <a:r>
              <a:rPr lang="zh-CN" altLang="en-US" dirty="0"/>
              <a:t>场景</a:t>
            </a:r>
            <a:r>
              <a:rPr lang="en-US" altLang="zh-CN" dirty="0"/>
              <a:t>3</a:t>
            </a:r>
            <a:r>
              <a:rPr lang="zh-CN" altLang="en-US" dirty="0"/>
              <a:t>：树荫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086DD4-6011-4FAC-9B66-8469F90CA3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086DD4-6011-4FAC-9B66-8469F90CA3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2022/12/28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2022/12/28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86360" y="292100"/>
            <a:ext cx="12192635" cy="2608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44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</a:rPr>
              <a:t>Системы энергонезависимости </a:t>
            </a:r>
            <a:r>
              <a:rPr lang="en-US" altLang="zh-CN" sz="44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</a:rPr>
              <a:t>EcoFlow</a:t>
            </a:r>
            <a:endParaRPr lang="en-US" altLang="zh-CN" sz="4400" b="1" dirty="0">
              <a:solidFill>
                <a:schemeClr val="bg1"/>
              </a:solidFill>
              <a:latin typeface="Gotham" panose="02000604030000020004" charset="0"/>
              <a:cs typeface="Gotham" panose="02000604030000020004" charset="0"/>
            </a:endParaRPr>
          </a:p>
          <a:p>
            <a:pPr algn="ctr">
              <a:lnSpc>
                <a:spcPct val="150000"/>
              </a:lnSpc>
            </a:pPr>
            <a:endParaRPr lang="en-US" altLang="zh-CN" sz="6500" b="1" dirty="0">
              <a:solidFill>
                <a:schemeClr val="bg1"/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-635" y="225869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30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</a:rPr>
              <a:t>Передовое решение энергоснабжения не от центральной сети</a:t>
            </a:r>
            <a:endParaRPr lang="en-US" altLang="zh-CN" sz="3000" b="1" dirty="0">
              <a:solidFill>
                <a:schemeClr val="bg1"/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07085" y="2410460"/>
            <a:ext cx="13787755" cy="51041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文本框 70"/>
          <p:cNvSpPr txBox="1"/>
          <p:nvPr/>
        </p:nvSpPr>
        <p:spPr>
          <a:xfrm>
            <a:off x="-635" y="261620"/>
            <a:ext cx="6140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 </a:t>
            </a:r>
            <a:r>
              <a:rPr lang="ru-RU" altLang="zh-CN" sz="2800" b="1" dirty="0" smtClean="0">
                <a:solidFill>
                  <a:schemeClr val="bg1"/>
                </a:solidFill>
                <a:latin typeface="Gotham" panose="02000604030000020004" charset="0"/>
                <a:ea typeface="微软雅黑" panose="020B0503020204020204" charset="-122"/>
                <a:cs typeface="Gotham" panose="02000604030000020004" charset="0"/>
                <a:sym typeface="+mn-ea"/>
              </a:rPr>
              <a:t>Мониторинг и контроль</a:t>
            </a:r>
            <a:r>
              <a:rPr lang="en-US" altLang="zh-CN" sz="2800" b="1" dirty="0" smtClean="0">
                <a:solidFill>
                  <a:schemeClr val="bg1"/>
                </a:solidFill>
                <a:latin typeface="Gotham" panose="02000604030000020004" charset="0"/>
                <a:ea typeface="微软雅黑" panose="020B0503020204020204" charset="-122"/>
                <a:cs typeface="Gotham" panose="02000604030000020004" charset="0"/>
                <a:sym typeface="+mn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pic>
        <p:nvPicPr>
          <p:cNvPr id="4" name="图片 3" descr="0208a14a0fe9ada542456e7aaca2ae01"/>
          <p:cNvPicPr>
            <a:picLocks noChangeAspect="1"/>
          </p:cNvPicPr>
          <p:nvPr/>
        </p:nvPicPr>
        <p:blipFill>
          <a:blip r:embed="rId2" cstate="print"/>
          <a:srcRect l="12753" r="32659"/>
          <a:stretch>
            <a:fillRect/>
          </a:stretch>
        </p:blipFill>
        <p:spPr>
          <a:xfrm>
            <a:off x="5719922" y="356260"/>
            <a:ext cx="6472077" cy="629885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7190" y="1266825"/>
            <a:ext cx="4361180" cy="2115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Используйте консоль системы энергосбережения 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EcoFlow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, чтобы иметь полное представление о потреблении энергии, или контролировать работу системы дистанционно через приложение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 </a:t>
            </a:r>
            <a:r>
              <a:rPr lang="en-US" altLang="zh-CN" sz="15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EcoFlow App.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890" y="3653155"/>
            <a:ext cx="50882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Интуитивный интерфейс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Управление издалека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Контроль за расходом энергии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Оптимизация пользования энергией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Конфигурация единой системы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Анализ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энергопотребления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Отслеживание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объема выброса углерода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7"/>
          <p:cNvSpPr txBox="1"/>
          <p:nvPr/>
        </p:nvSpPr>
        <p:spPr>
          <a:xfrm>
            <a:off x="537210" y="1047750"/>
            <a:ext cx="6068127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Правильная синусоида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Основной выход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DC: 13.6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70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А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или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26.4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60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А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Основной выход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AC: 230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16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А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,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36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00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Вт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(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7200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Вт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на пике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)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(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3000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Вт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при напряжении батареи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&lt;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50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В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)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Параллельный основной выход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 AC: 230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В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 32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А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, 7200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Вт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Дополнительная розетка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230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10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А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, 2300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Вт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AC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нагрузка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176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~265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13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А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,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макс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. 3000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Вт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13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~60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60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А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,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макс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. 1000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Вт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нагрузка генератора переменного тока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15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~150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30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А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,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макс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. 1600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Вт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нагрузка солнечного генератора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(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 наличии до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3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входных портов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,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макс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. 4800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Вт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солнечной энергии на входе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)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Размеры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(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ВШГ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): 30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см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x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48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см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x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14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см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Рабочая температура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-25°C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до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60°C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Масса нетто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14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кг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CE, UL, FCC, UKCA, E-Mark, RCM, TELEC</a:t>
            </a: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     KCC, ICES,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EMC Class A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1120" y="299085"/>
            <a:ext cx="6567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sym typeface="+mn-ea"/>
              </a:rPr>
              <a:t>- </a:t>
            </a:r>
            <a:r>
              <a:rPr lang="ru-RU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Энергораспределительный хаб</a:t>
            </a:r>
            <a:r>
              <a:rPr lang="en-US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sym typeface="+mn-ea"/>
              </a:rPr>
              <a:t>-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50" t="4976" r="30750" b="10012"/>
          <a:stretch>
            <a:fillRect/>
          </a:stretch>
        </p:blipFill>
        <p:spPr>
          <a:xfrm>
            <a:off x="6703060" y="1426845"/>
            <a:ext cx="4307205" cy="4292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11" r="39111"/>
          <a:stretch>
            <a:fillRect/>
          </a:stretch>
        </p:blipFill>
        <p:spPr>
          <a:xfrm>
            <a:off x="8789035" y="798830"/>
            <a:ext cx="2360295" cy="53587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14" t="14162" r="21055" b="15663"/>
          <a:stretch>
            <a:fillRect/>
          </a:stretch>
        </p:blipFill>
        <p:spPr>
          <a:xfrm>
            <a:off x="302895" y="1275715"/>
            <a:ext cx="7268210" cy="4695190"/>
          </a:xfrm>
          <a:prstGeom prst="rect">
            <a:avLst/>
          </a:prstGeom>
        </p:spPr>
      </p:pic>
      <p:sp>
        <p:nvSpPr>
          <p:cNvPr id="72" name="文本框 71"/>
          <p:cNvSpPr txBox="1"/>
          <p:nvPr/>
        </p:nvSpPr>
        <p:spPr>
          <a:xfrm>
            <a:off x="11119262" y="5985163"/>
            <a:ext cx="922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Порт </a:t>
            </a:r>
            <a:r>
              <a:rPr lang="en-US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RJ45 </a:t>
            </a:r>
            <a:endParaRPr lang="en-US" altLang="zh-CN" sz="1200" b="1" dirty="0">
              <a:solidFill>
                <a:srgbClr val="00B0F0"/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grpSp>
        <p:nvGrpSpPr>
          <p:cNvPr id="58" name="组合 57"/>
          <p:cNvGrpSpPr/>
          <p:nvPr/>
        </p:nvGrpSpPr>
        <p:grpSpPr>
          <a:xfrm rot="16200000">
            <a:off x="10714532" y="1684373"/>
            <a:ext cx="155967" cy="1452969"/>
            <a:chOff x="3890253" y="4686055"/>
            <a:chExt cx="155967" cy="1452969"/>
          </a:xfrm>
        </p:grpSpPr>
        <p:sp>
          <p:nvSpPr>
            <p:cNvPr id="59" name="椭圆 58"/>
            <p:cNvSpPr/>
            <p:nvPr/>
          </p:nvSpPr>
          <p:spPr>
            <a:xfrm>
              <a:off x="3890253" y="4686055"/>
              <a:ext cx="155967" cy="155967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0" name="直接连接符 59"/>
            <p:cNvCxnSpPr/>
            <p:nvPr/>
          </p:nvCxnSpPr>
          <p:spPr>
            <a:xfrm rot="5400000" flipV="1">
              <a:off x="3319370" y="5490156"/>
              <a:ext cx="1297003" cy="734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直接连接符 45"/>
          <p:cNvCxnSpPr/>
          <p:nvPr/>
        </p:nvCxnSpPr>
        <p:spPr>
          <a:xfrm>
            <a:off x="1852295" y="5873750"/>
            <a:ext cx="509270" cy="190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1513568" y="5930749"/>
            <a:ext cx="1336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Порты для солнечных генераторов</a:t>
            </a:r>
            <a:endParaRPr lang="en-US" altLang="zh-CN" sz="1200" b="1" dirty="0">
              <a:solidFill>
                <a:srgbClr val="00B0F0"/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3054985" y="5878830"/>
            <a:ext cx="1862455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文本框 66"/>
          <p:cNvSpPr txBox="1"/>
          <p:nvPr/>
        </p:nvSpPr>
        <p:spPr>
          <a:xfrm>
            <a:off x="2945765" y="5938520"/>
            <a:ext cx="209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Порты для </a:t>
            </a:r>
            <a:r>
              <a:rPr lang="en-US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EF</a:t>
            </a:r>
            <a:r>
              <a:rPr lang="ru-RU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-батарей или</a:t>
            </a:r>
            <a:endParaRPr lang="en-US" altLang="zh-CN" sz="1200" b="1" dirty="0">
              <a:solidFill>
                <a:srgbClr val="00B0F0"/>
              </a:solidFill>
              <a:latin typeface="Gotham" panose="02000604030000020004" charset="0"/>
              <a:cs typeface="Gotham" panose="02000604030000020004" charset="0"/>
            </a:endParaRPr>
          </a:p>
          <a:p>
            <a:pPr algn="ctr"/>
            <a:r>
              <a:rPr lang="en-US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EF</a:t>
            </a:r>
            <a:r>
              <a:rPr lang="ru-RU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 умного генератора</a:t>
            </a:r>
            <a:endParaRPr lang="zh-CN" altLang="en-US" sz="1200" b="1" dirty="0">
              <a:solidFill>
                <a:srgbClr val="00B0F0"/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6198918" y="5948967"/>
            <a:ext cx="1579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Дополнительный порт выхода переменного тока</a:t>
            </a:r>
            <a:endParaRPr lang="en-US" altLang="zh-CN" sz="1200" b="1" dirty="0">
              <a:solidFill>
                <a:srgbClr val="00B0F0"/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7387372" y="1481727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Индикатор </a:t>
            </a:r>
          </a:p>
          <a:p>
            <a:r>
              <a:rPr lang="ru-RU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состояния</a:t>
            </a:r>
            <a:endParaRPr lang="en-US" altLang="zh-CN" sz="1200" b="1" dirty="0">
              <a:solidFill>
                <a:srgbClr val="00B0F0"/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cxnSp>
        <p:nvCxnSpPr>
          <p:cNvPr id="74" name="直接连接符 73"/>
          <p:cNvCxnSpPr/>
          <p:nvPr/>
        </p:nvCxnSpPr>
        <p:spPr>
          <a:xfrm>
            <a:off x="6956425" y="1620520"/>
            <a:ext cx="473075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1" name="组合 80"/>
          <p:cNvGrpSpPr/>
          <p:nvPr/>
        </p:nvGrpSpPr>
        <p:grpSpPr>
          <a:xfrm>
            <a:off x="1249154" y="5353815"/>
            <a:ext cx="155967" cy="530095"/>
            <a:chOff x="3890253" y="4686055"/>
            <a:chExt cx="155967" cy="530095"/>
          </a:xfrm>
        </p:grpSpPr>
        <p:sp>
          <p:nvSpPr>
            <p:cNvPr id="82" name="椭圆 81"/>
            <p:cNvSpPr/>
            <p:nvPr/>
          </p:nvSpPr>
          <p:spPr>
            <a:xfrm>
              <a:off x="3890253" y="4686055"/>
              <a:ext cx="155967" cy="155967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3" name="直接连接符 82"/>
            <p:cNvCxnSpPr/>
            <p:nvPr/>
          </p:nvCxnSpPr>
          <p:spPr>
            <a:xfrm>
              <a:off x="3967614" y="4842135"/>
              <a:ext cx="0" cy="374015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文本框 88"/>
          <p:cNvSpPr txBox="1"/>
          <p:nvPr/>
        </p:nvSpPr>
        <p:spPr>
          <a:xfrm>
            <a:off x="4975761" y="5951514"/>
            <a:ext cx="1367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Порт входа переменного тока</a:t>
            </a:r>
            <a:endParaRPr lang="en-US" altLang="zh-CN" sz="1200" b="1" dirty="0">
              <a:solidFill>
                <a:srgbClr val="00B0F0"/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cxnSp>
        <p:nvCxnSpPr>
          <p:cNvPr id="94" name="直接连接符 93"/>
          <p:cNvCxnSpPr/>
          <p:nvPr/>
        </p:nvCxnSpPr>
        <p:spPr>
          <a:xfrm flipV="1">
            <a:off x="8652510" y="3012440"/>
            <a:ext cx="616585" cy="381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文本框 95"/>
          <p:cNvSpPr txBox="1"/>
          <p:nvPr/>
        </p:nvSpPr>
        <p:spPr>
          <a:xfrm>
            <a:off x="7862235" y="5945892"/>
            <a:ext cx="1305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Основной порт выхода постоянного тока</a:t>
            </a:r>
            <a:endParaRPr lang="en-US" altLang="zh-CN" sz="1200" b="1" dirty="0">
              <a:solidFill>
                <a:srgbClr val="00B0F0"/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096291" y="5943041"/>
            <a:ext cx="1274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Основной порт выхода </a:t>
            </a:r>
            <a:r>
              <a:rPr lang="ru-RU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переменного </a:t>
            </a:r>
            <a:r>
              <a:rPr lang="ru-RU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тока</a:t>
            </a:r>
            <a:endParaRPr lang="zh-CN" altLang="en-US" sz="1200" b="1" dirty="0">
              <a:solidFill>
                <a:srgbClr val="00B0F0"/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773029" y="5354450"/>
            <a:ext cx="155967" cy="530095"/>
            <a:chOff x="3890253" y="4686055"/>
            <a:chExt cx="155967" cy="530095"/>
          </a:xfrm>
        </p:grpSpPr>
        <p:sp>
          <p:nvSpPr>
            <p:cNvPr id="8" name="椭圆 7"/>
            <p:cNvSpPr/>
            <p:nvPr/>
          </p:nvSpPr>
          <p:spPr>
            <a:xfrm>
              <a:off x="3890253" y="4686055"/>
              <a:ext cx="155967" cy="155967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3967614" y="4842135"/>
              <a:ext cx="0" cy="374015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2284204" y="5354450"/>
            <a:ext cx="155967" cy="530095"/>
            <a:chOff x="3890253" y="4686055"/>
            <a:chExt cx="155967" cy="530095"/>
          </a:xfrm>
        </p:grpSpPr>
        <p:sp>
          <p:nvSpPr>
            <p:cNvPr id="15" name="椭圆 14"/>
            <p:cNvSpPr/>
            <p:nvPr/>
          </p:nvSpPr>
          <p:spPr>
            <a:xfrm>
              <a:off x="3890253" y="4686055"/>
              <a:ext cx="155967" cy="155967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3967614" y="4842135"/>
              <a:ext cx="0" cy="374015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2983974" y="5354450"/>
            <a:ext cx="155967" cy="530095"/>
            <a:chOff x="3890253" y="4686055"/>
            <a:chExt cx="155967" cy="530095"/>
          </a:xfrm>
        </p:grpSpPr>
        <p:sp>
          <p:nvSpPr>
            <p:cNvPr id="20" name="椭圆 19"/>
            <p:cNvSpPr/>
            <p:nvPr/>
          </p:nvSpPr>
          <p:spPr>
            <a:xfrm>
              <a:off x="3890253" y="4686055"/>
              <a:ext cx="155967" cy="155967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3967614" y="4842135"/>
              <a:ext cx="0" cy="374015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3909804" y="5353815"/>
            <a:ext cx="155967" cy="530095"/>
            <a:chOff x="3890253" y="4686055"/>
            <a:chExt cx="155967" cy="530095"/>
          </a:xfrm>
        </p:grpSpPr>
        <p:sp>
          <p:nvSpPr>
            <p:cNvPr id="39" name="椭圆 38"/>
            <p:cNvSpPr/>
            <p:nvPr/>
          </p:nvSpPr>
          <p:spPr>
            <a:xfrm>
              <a:off x="3890253" y="4686055"/>
              <a:ext cx="155967" cy="155967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3967614" y="4842135"/>
              <a:ext cx="0" cy="374015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/>
          <p:cNvGrpSpPr/>
          <p:nvPr/>
        </p:nvGrpSpPr>
        <p:grpSpPr>
          <a:xfrm>
            <a:off x="4832459" y="5357625"/>
            <a:ext cx="155967" cy="530095"/>
            <a:chOff x="3890253" y="4686055"/>
            <a:chExt cx="155967" cy="530095"/>
          </a:xfrm>
        </p:grpSpPr>
        <p:sp>
          <p:nvSpPr>
            <p:cNvPr id="45" name="椭圆 44"/>
            <p:cNvSpPr/>
            <p:nvPr/>
          </p:nvSpPr>
          <p:spPr>
            <a:xfrm>
              <a:off x="3890253" y="4686055"/>
              <a:ext cx="155967" cy="155967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967614" y="4842135"/>
              <a:ext cx="0" cy="374015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文本框 83"/>
          <p:cNvSpPr txBox="1"/>
          <p:nvPr/>
        </p:nvSpPr>
        <p:spPr>
          <a:xfrm>
            <a:off x="380011" y="5911000"/>
            <a:ext cx="12892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0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Порт для солнеч. генератора или генератора перемен. </a:t>
            </a:r>
            <a:r>
              <a:rPr lang="ru-RU" altLang="zh-CN" sz="1000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тока</a:t>
            </a:r>
            <a:endParaRPr lang="en-US" altLang="zh-CN" sz="1000" dirty="0">
              <a:solidFill>
                <a:srgbClr val="00B0F0"/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5712569" y="5357625"/>
            <a:ext cx="155967" cy="530095"/>
            <a:chOff x="3890253" y="4686055"/>
            <a:chExt cx="155967" cy="530095"/>
          </a:xfrm>
        </p:grpSpPr>
        <p:sp>
          <p:nvSpPr>
            <p:cNvPr id="52" name="椭圆 51"/>
            <p:cNvSpPr/>
            <p:nvPr/>
          </p:nvSpPr>
          <p:spPr>
            <a:xfrm>
              <a:off x="3890253" y="4686055"/>
              <a:ext cx="155967" cy="155967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3" name="直接连接符 52"/>
            <p:cNvCxnSpPr/>
            <p:nvPr/>
          </p:nvCxnSpPr>
          <p:spPr>
            <a:xfrm>
              <a:off x="3967614" y="4842135"/>
              <a:ext cx="0" cy="374015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6565374" y="5351910"/>
            <a:ext cx="155967" cy="530095"/>
            <a:chOff x="3890253" y="4686055"/>
            <a:chExt cx="155967" cy="530095"/>
          </a:xfrm>
        </p:grpSpPr>
        <p:sp>
          <p:nvSpPr>
            <p:cNvPr id="55" name="椭圆 54"/>
            <p:cNvSpPr/>
            <p:nvPr/>
          </p:nvSpPr>
          <p:spPr>
            <a:xfrm>
              <a:off x="3890253" y="4686055"/>
              <a:ext cx="155967" cy="155967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6" name="直接连接符 55"/>
            <p:cNvCxnSpPr/>
            <p:nvPr/>
          </p:nvCxnSpPr>
          <p:spPr>
            <a:xfrm>
              <a:off x="3967614" y="4842135"/>
              <a:ext cx="0" cy="374015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直接连接符 62"/>
          <p:cNvCxnSpPr/>
          <p:nvPr/>
        </p:nvCxnSpPr>
        <p:spPr>
          <a:xfrm>
            <a:off x="8656320" y="3007360"/>
            <a:ext cx="0" cy="288099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11511280" y="2399665"/>
            <a:ext cx="0" cy="351155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组合 64"/>
          <p:cNvGrpSpPr/>
          <p:nvPr/>
        </p:nvGrpSpPr>
        <p:grpSpPr>
          <a:xfrm>
            <a:off x="9653270" y="4361180"/>
            <a:ext cx="156210" cy="1550035"/>
            <a:chOff x="3890253" y="4721615"/>
            <a:chExt cx="155967" cy="1516885"/>
          </a:xfrm>
        </p:grpSpPr>
        <p:sp>
          <p:nvSpPr>
            <p:cNvPr id="70" name="椭圆 69"/>
            <p:cNvSpPr/>
            <p:nvPr/>
          </p:nvSpPr>
          <p:spPr>
            <a:xfrm>
              <a:off x="3890253" y="4721615"/>
              <a:ext cx="155967" cy="155967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1" name="直接连接符 70"/>
            <p:cNvCxnSpPr/>
            <p:nvPr/>
          </p:nvCxnSpPr>
          <p:spPr>
            <a:xfrm>
              <a:off x="3967614" y="4873250"/>
              <a:ext cx="0" cy="136525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椭圆 76"/>
          <p:cNvSpPr/>
          <p:nvPr/>
        </p:nvSpPr>
        <p:spPr>
          <a:xfrm rot="16200000">
            <a:off x="9264661" y="2934219"/>
            <a:ext cx="155967" cy="15596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 rot="16200000">
            <a:off x="10405756" y="5135764"/>
            <a:ext cx="155967" cy="15596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10547985" y="5213350"/>
            <a:ext cx="290195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0829290" y="5204460"/>
            <a:ext cx="0" cy="70929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0260281" y="5953201"/>
            <a:ext cx="11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Штырь заземления</a:t>
            </a:r>
            <a:endParaRPr lang="zh-CN" altLang="en-US" sz="1200" b="1" dirty="0">
              <a:solidFill>
                <a:srgbClr val="00B0F0"/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-100965" y="274320"/>
            <a:ext cx="971997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 </a:t>
            </a:r>
            <a:r>
              <a:rPr lang="ru-RU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Схема энергораспределительного хаба</a:t>
            </a:r>
            <a:r>
              <a:rPr lang="en-US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10170" y="2088515"/>
            <a:ext cx="1125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Переключа-тель </a:t>
            </a:r>
            <a:r>
              <a:rPr lang="en-US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AC</a:t>
            </a:r>
            <a:r>
              <a:rPr lang="ru-RU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/</a:t>
            </a:r>
            <a:r>
              <a:rPr lang="en-US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DC</a:t>
            </a:r>
            <a:endParaRPr lang="en-US" altLang="zh-CN" sz="1200" b="1" dirty="0">
              <a:solidFill>
                <a:srgbClr val="00B0F0"/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7279005" y="2227580"/>
            <a:ext cx="473075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7699375" y="4112260"/>
            <a:ext cx="94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b="1" dirty="0" smtClean="0">
                <a:solidFill>
                  <a:srgbClr val="00B0F0"/>
                </a:solidFill>
                <a:latin typeface="Gotham" panose="02000604030000020004" charset="0"/>
                <a:cs typeface="Gotham" panose="02000604030000020004" charset="0"/>
              </a:rPr>
              <a:t>Выключа-тель питания</a:t>
            </a:r>
            <a:endParaRPr lang="en-US" altLang="zh-CN" sz="1200" b="1" dirty="0">
              <a:solidFill>
                <a:srgbClr val="00B0F0"/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7299325" y="4248150"/>
            <a:ext cx="473075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443990"/>
            <a:ext cx="622032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Хим. состав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литий-железо-фосфатная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Энергоемкость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51.2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В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, 40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Ач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(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2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кВтч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)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и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100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Ач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(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5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кВтч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)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Срок эксплуатации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3500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циклов при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80%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емкости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Встроенная система управления батареей и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LCD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-индикатор состояния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Автоподогрев на случай использования в холодную погоду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Встроенный предохранитель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125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А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(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2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кВтч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)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и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150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А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(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5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кВтч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)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Улучшенная защита батареи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Размеры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(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ВШГ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): 28.4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x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34.8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x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19.8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(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2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кВтч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)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и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30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x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50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x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26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(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5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кВтч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)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Рабочая температура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-20°C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до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60°C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Масса нетто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16.8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кг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(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2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кВтч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)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&amp; 41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кг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(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5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кВтч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)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CE, UL, FCC, UKCA, E-Mark, RCM, TELEC</a:t>
            </a: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     KCC, ICES, UN38.3, IP54, EMC Class B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</p:txBody>
      </p:sp>
      <p:pic>
        <p:nvPicPr>
          <p:cNvPr id="6" name="图片 5" descr="C:/Users/boyang.zhang/AppData/Local/Temp/picturecompress_20220217112453/output_1.pn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11905" t="1899" r="14195" b="13640"/>
          <a:stretch>
            <a:fillRect/>
          </a:stretch>
        </p:blipFill>
        <p:spPr>
          <a:xfrm>
            <a:off x="7118552" y="1537970"/>
            <a:ext cx="4342130" cy="35306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9244" y="441960"/>
            <a:ext cx="6447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 </a:t>
            </a:r>
            <a:r>
              <a:rPr lang="en-US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2</a:t>
            </a:r>
            <a:r>
              <a:rPr lang="ru-RU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 кВтч</a:t>
            </a:r>
            <a:r>
              <a:rPr lang="en-US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&amp; </a:t>
            </a:r>
            <a:r>
              <a:rPr lang="en-US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5</a:t>
            </a:r>
            <a:r>
              <a:rPr lang="ru-RU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 кВтч</a:t>
            </a:r>
            <a:r>
              <a:rPr lang="en-US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 LFP</a:t>
            </a:r>
            <a:r>
              <a:rPr lang="ru-RU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-батарея </a:t>
            </a:r>
            <a:r>
              <a:rPr lang="en-US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pic>
        <p:nvPicPr>
          <p:cNvPr id="3" name="图片 2" descr="C:/Users/boyang.zhang/AppData/Local/Temp/picturecompress_20220217113443/output_1.pngoutput_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 l="23378" t="29898" r="24215" b="16667"/>
          <a:stretch>
            <a:fillRect/>
          </a:stretch>
        </p:blipFill>
        <p:spPr>
          <a:xfrm>
            <a:off x="6126682" y="2795905"/>
            <a:ext cx="3354070" cy="27051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1660520"/>
            <a:ext cx="682831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Основной вход постоянного тока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13.6 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70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А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или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26.4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В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60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А</a:t>
            </a:r>
            <a:endParaRPr lang="en-US" altLang="zh-CN" sz="15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Основной вход переменного тока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 230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В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16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А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, 3600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Вт</a:t>
            </a:r>
            <a:endParaRPr lang="en-US" altLang="zh-CN" sz="15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Выход постоянного тока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</a:t>
            </a:r>
            <a:r>
              <a:rPr lang="en-US" altLang="zh-CN" sz="15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12 x 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DC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-позиций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(6 </a:t>
            </a:r>
            <a:r>
              <a:rPr lang="en-US" altLang="zh-CN" sz="15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x 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позиций, дистанционно управляемых через консоль системы энергонезависимости или приложение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EcoFlow </a:t>
            </a:r>
            <a:r>
              <a:rPr lang="en-US" altLang="zh-CN" sz="15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App) </a:t>
            </a:r>
            <a:endParaRPr lang="en-US" altLang="zh-CN" sz="15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Выход переменного тока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</a:t>
            </a:r>
            <a:r>
              <a:rPr lang="en-US" altLang="zh-CN" sz="15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6 x 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AC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-позиций с встроенными предохранителями на 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10A</a:t>
            </a:r>
            <a:endParaRPr lang="en-US" altLang="zh-CN" sz="15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Мониторинг выхода постоянного и переменного тока в реальном времени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(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Вт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, 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, 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А</a:t>
            </a:r>
            <a:r>
              <a:rPr lang="zh-CN" altLang="en-US" sz="1500" b="1" dirty="0" smtClean="0">
                <a:solidFill>
                  <a:schemeClr val="bg1"/>
                </a:solidFill>
                <a:latin typeface="Gotham" panose="02000604030000020004" charset="0"/>
                <a:ea typeface="宋体" panose="02010600030101010101" pitchFamily="2" charset="-122"/>
                <a:cs typeface="Gotham" panose="02000604030000020004" charset="0"/>
                <a:sym typeface="+mn-ea"/>
              </a:rPr>
              <a:t>）</a:t>
            </a:r>
            <a:endParaRPr lang="en-US" altLang="zh-CN" sz="15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Размеры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(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ВШГ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): 21.1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5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x 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25.3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5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x 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9.9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endParaRPr lang="en-US" altLang="zh-CN" sz="15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Рабочая температура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</a:t>
            </a:r>
            <a:r>
              <a:rPr lang="en-US" altLang="zh-CN" sz="15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-25°C 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до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5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60°C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Масса нетто</a:t>
            </a:r>
            <a:r>
              <a:rPr lang="en-US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2.6</a:t>
            </a:r>
            <a:r>
              <a:rPr lang="ru-RU" altLang="zh-CN" sz="15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кг</a:t>
            </a:r>
            <a:endParaRPr lang="en-US" altLang="zh-CN" sz="15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CE, UL, FCC, UKCA, E-Mark, RCM, TELEC</a:t>
            </a: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5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     KCC, ICES, IP21, EMC Class B</a:t>
            </a:r>
            <a:endParaRPr lang="en-US" altLang="zh-CN" sz="15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1469" y="509367"/>
            <a:ext cx="76850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 AC/DC </a:t>
            </a:r>
            <a:r>
              <a:rPr lang="ru-RU" altLang="zh-CN" sz="24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умная панель распределения</a:t>
            </a:r>
            <a:r>
              <a:rPr lang="en-US" altLang="zh-CN" sz="24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 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111" b="11592"/>
          <a:stretch>
            <a:fillRect/>
          </a:stretch>
        </p:blipFill>
        <p:spPr>
          <a:xfrm>
            <a:off x="5999849" y="1816768"/>
            <a:ext cx="5758423" cy="377537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31" t="9962" r="22823" b="14545"/>
          <a:stretch>
            <a:fillRect/>
          </a:stretch>
        </p:blipFill>
        <p:spPr>
          <a:xfrm>
            <a:off x="6315842" y="1361671"/>
            <a:ext cx="4782820" cy="42519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34965" y="1746081"/>
            <a:ext cx="59202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IPS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сенсорный экран с диагональю 7 дюймов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Передача данных в сети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RJ45 CAN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12 VDC RJ45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энергоснабжение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Конструкция для быстрого монтажа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Быстрый ответ и высокая скорость обработки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Интуитивный контроль системы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Размеры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(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ВШГ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): 11.3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x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20.5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x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2.2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Рабочая температура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-25°C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до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60°C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Масса нетто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0.45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кг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CE, UL, FCC, UKCA, E-Mark, RCM, TELEC</a:t>
            </a: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     KCC, ICES, EMC Class B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8899" y="673566"/>
            <a:ext cx="9178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 </a:t>
            </a:r>
            <a:r>
              <a:rPr lang="ru-RU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Консоль системы энергонезависимости</a:t>
            </a:r>
            <a:r>
              <a:rPr lang="en-US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84860" y="1790700"/>
            <a:ext cx="649424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M10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монокристаллические ячейки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Эффективность до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23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%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20.3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В</a:t>
            </a:r>
            <a:r>
              <a:rPr lang="en-US" altLang="nl-NL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напряжение холостого хода</a:t>
            </a:r>
            <a:endParaRPr lang="nl-NL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5.9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А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максимальный рабочий ток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Премиальный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соединитель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MC4 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</a:rPr>
              <a:t>Антикоррозийная алюминиевая рама со стеклянной поверхностью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</a:rPr>
              <a:t> 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</a:rPr>
              <a:t>Уже готовые отверстия для установки на земле и на крыше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Размеры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(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ДШВ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): 90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x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58.6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x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3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Рабочая температура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-20°C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до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85°C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Масса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нетто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6.2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кг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Совместимость: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CE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, FCC,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IP68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6420" y="670560"/>
            <a:ext cx="8197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 </a:t>
            </a:r>
            <a:r>
              <a:rPr lang="ru-RU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Жесткая солнечная панель </a:t>
            </a:r>
            <a:r>
              <a:rPr lang="en-US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100</a:t>
            </a:r>
            <a:r>
              <a:rPr lang="ru-RU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 Вт</a:t>
            </a:r>
            <a:r>
              <a:rPr lang="en-US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 -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3670" y="1230630"/>
            <a:ext cx="2884170" cy="49434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4360" y="1748155"/>
            <a:ext cx="58413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M10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монокристаллические ячейки</a:t>
            </a:r>
            <a:endParaRPr lang="en-US" altLang="zh-CN" sz="1600" b="1" dirty="0" smtClean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Эффективность до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23%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20.3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В</a:t>
            </a:r>
            <a:r>
              <a:rPr lang="en-US" altLang="nl-NL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напряжение холостого хода</a:t>
            </a:r>
            <a:endParaRPr lang="nl-NL" altLang="zh-CN" sz="1600" b="1" dirty="0" smtClean="0">
              <a:solidFill>
                <a:schemeClr val="bg1"/>
              </a:solidFill>
              <a:latin typeface="Gotham" panose="02000604030000020004" charset="0"/>
              <a:ea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5.9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А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максимальный рабочий ток</a:t>
            </a:r>
            <a:endParaRPr lang="en-US" altLang="zh-CN" sz="1600" b="1" dirty="0" smtClean="0">
              <a:solidFill>
                <a:schemeClr val="bg1"/>
              </a:solidFill>
              <a:latin typeface="Gotham" panose="02000604030000020004" charset="0"/>
              <a:ea typeface="+mn-lt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Премиальный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соединитель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 MC4 </a:t>
            </a:r>
            <a:endParaRPr lang="en-US" altLang="zh-CN" sz="1600" b="1" dirty="0" smtClean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Уменьшенный вес – идеально для сухопутного и водного транспорта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</a:rPr>
              <a:t>Алюминиевые кольца-отверстия я быстрой установки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Размеры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(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ДШВ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): 105.5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x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61.2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x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2.5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Рабочая температура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-20°C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до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85°C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Масса нетто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2.3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кг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Совместимость: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CE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, FCC,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IP68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9439" y="670560"/>
            <a:ext cx="7463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 </a:t>
            </a:r>
            <a:r>
              <a:rPr lang="ru-RU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Гибкая солнечная панель </a:t>
            </a:r>
            <a:r>
              <a:rPr lang="en-US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100</a:t>
            </a:r>
            <a:r>
              <a:rPr lang="ru-RU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 Вт</a:t>
            </a:r>
            <a:r>
              <a:rPr lang="en-US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 -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5685" y="1031240"/>
            <a:ext cx="2484755" cy="50120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4360" y="1621155"/>
            <a:ext cx="65042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M10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монокристаллические ячейки</a:t>
            </a:r>
            <a:endParaRPr lang="en-US" altLang="zh-CN" sz="1600" b="1" dirty="0" smtClean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Эффективность до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23%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37</a:t>
            </a:r>
            <a:r>
              <a:rPr lang="nl-NL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.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1В</a:t>
            </a:r>
            <a:r>
              <a:rPr lang="en-US" altLang="nl-NL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напряжение холостого хода</a:t>
            </a:r>
            <a:endParaRPr lang="nl-NL" altLang="zh-CN" sz="1600" b="1" dirty="0" smtClean="0">
              <a:solidFill>
                <a:schemeClr val="bg1"/>
              </a:solidFill>
              <a:latin typeface="Gotham" panose="02000604030000020004" charset="0"/>
              <a:ea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12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.9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А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максимальный рабочий ток</a:t>
            </a:r>
            <a:endParaRPr lang="en-US" altLang="zh-CN" sz="1600" b="1" dirty="0" smtClean="0">
              <a:solidFill>
                <a:schemeClr val="bg1"/>
              </a:solidFill>
              <a:latin typeface="Gotham" panose="02000604030000020004" charset="0"/>
              <a:ea typeface="+mn-lt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Премиальный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соединитель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 MC4 </a:t>
            </a:r>
            <a:endParaRPr lang="en-US" altLang="zh-CN" sz="1600" b="1" dirty="0" smtClean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Может работать в экстремальных погодных условиях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sym typeface="+mn-ea"/>
              </a:rPr>
              <a:t>Совместима с автономными и работающими от сети инверторами для солнечных батарей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</a:rPr>
              <a:t>Антикоррозийная алюминиевая рама со стеклянной поверхностью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</a:rPr>
              <a:t>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Размеры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(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ДШВ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): 172.2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x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113.4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x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3.5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см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Рабочая температура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-40°C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до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85°C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Масса нетто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: 21.8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кг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Совместимость: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CE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, FCC,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IP68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9440" y="670560"/>
            <a:ext cx="827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 </a:t>
            </a:r>
            <a:r>
              <a:rPr lang="ru-RU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Жесткая солнечная панель </a:t>
            </a:r>
            <a:r>
              <a:rPr lang="ru-RU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4</a:t>
            </a:r>
            <a:r>
              <a:rPr lang="en-US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00</a:t>
            </a:r>
            <a:r>
              <a:rPr lang="ru-RU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 </a:t>
            </a:r>
            <a:r>
              <a:rPr lang="ru-RU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Вт</a:t>
            </a:r>
            <a:r>
              <a:rPr lang="en-US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 -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4725" y="307340"/>
            <a:ext cx="6638925" cy="66389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86360" y="225425"/>
            <a:ext cx="12192635" cy="2281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40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</a:rPr>
              <a:t>Системы энергонезависимости </a:t>
            </a:r>
            <a:r>
              <a:rPr lang="en-US" altLang="zh-CN" sz="40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</a:rPr>
              <a:t>EcoFlow</a:t>
            </a:r>
            <a:endParaRPr lang="en-US" altLang="zh-CN" sz="4000" b="1" dirty="0">
              <a:solidFill>
                <a:schemeClr val="bg1"/>
              </a:solidFill>
              <a:latin typeface="Gotham" panose="02000604030000020004" charset="0"/>
              <a:cs typeface="Gotham" panose="02000604030000020004" charset="0"/>
            </a:endParaRPr>
          </a:p>
          <a:p>
            <a:pPr algn="ctr">
              <a:lnSpc>
                <a:spcPct val="150000"/>
              </a:lnSpc>
            </a:pPr>
            <a:endParaRPr lang="en-US" altLang="zh-CN" sz="6500" b="1" dirty="0">
              <a:solidFill>
                <a:schemeClr val="bg1"/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-635" y="2192020"/>
            <a:ext cx="12192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30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</a:rPr>
              <a:t>Простые. Умные</a:t>
            </a:r>
            <a:r>
              <a:rPr lang="ru-RU" altLang="zh-CN" sz="30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</a:rPr>
              <a:t>.</a:t>
            </a:r>
            <a:r>
              <a:rPr lang="ru-RU" altLang="zh-CN" sz="30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</a:rPr>
              <a:t> Компактные.</a:t>
            </a:r>
            <a:endParaRPr lang="en-US" altLang="zh-CN" sz="3000" b="1" dirty="0">
              <a:solidFill>
                <a:schemeClr val="bg1"/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pic>
        <p:nvPicPr>
          <p:cNvPr id="2" name="图片 1" descr="5-Safety first"/>
          <p:cNvPicPr>
            <a:picLocks noChangeAspect="1"/>
          </p:cNvPicPr>
          <p:nvPr/>
        </p:nvPicPr>
        <p:blipFill>
          <a:blip r:embed="rId3" cstate="print"/>
          <a:srcRect t="1660" b="5528"/>
          <a:stretch>
            <a:fillRect/>
          </a:stretch>
        </p:blipFill>
        <p:spPr>
          <a:xfrm>
            <a:off x="6306185" y="3317240"/>
            <a:ext cx="5885180" cy="3540760"/>
          </a:xfrm>
          <a:prstGeom prst="rect">
            <a:avLst/>
          </a:prstGeom>
        </p:spPr>
      </p:pic>
      <p:pic>
        <p:nvPicPr>
          <p:cNvPr id="9" name="图片 8" descr="ecoflow-thor-44 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2164" t="17694" r="10"/>
          <a:stretch>
            <a:fillRect/>
          </a:stretch>
        </p:blipFill>
        <p:spPr>
          <a:xfrm>
            <a:off x="-635" y="3310255"/>
            <a:ext cx="6314440" cy="35445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文本框 70"/>
          <p:cNvSpPr txBox="1"/>
          <p:nvPr/>
        </p:nvSpPr>
        <p:spPr>
          <a:xfrm>
            <a:off x="1141730" y="1071245"/>
            <a:ext cx="9963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b="1" dirty="0" smtClean="0">
                <a:solidFill>
                  <a:schemeClr val="bg1"/>
                </a:solidFill>
                <a:latin typeface="+mj-lt"/>
                <a:cs typeface="Gisha" pitchFamily="34" charset="-79"/>
                <a:sym typeface="+mn-ea"/>
              </a:rPr>
              <a:t>Системы энергонезависимости </a:t>
            </a:r>
            <a:r>
              <a:rPr lang="en-US" altLang="zh-CN" sz="2400" b="1" dirty="0" smtClean="0">
                <a:solidFill>
                  <a:schemeClr val="bg1"/>
                </a:solidFill>
                <a:latin typeface="+mj-lt"/>
                <a:cs typeface="Gisha" pitchFamily="34" charset="-79"/>
                <a:sym typeface="+mn-ea"/>
              </a:rPr>
              <a:t>EcoFlow </a:t>
            </a:r>
            <a:r>
              <a:rPr lang="en-US" altLang="zh-CN" sz="2400" b="1" dirty="0">
                <a:solidFill>
                  <a:schemeClr val="bg1"/>
                </a:solidFill>
                <a:latin typeface="+mj-lt"/>
                <a:cs typeface="Gisha" pitchFamily="34" charset="-79"/>
                <a:sym typeface="+mn-ea"/>
              </a:rPr>
              <a:t>Power </a:t>
            </a:r>
            <a:r>
              <a:rPr lang="ru-RU" altLang="zh-CN" sz="2400" b="1" dirty="0" smtClean="0">
                <a:solidFill>
                  <a:schemeClr val="bg1"/>
                </a:solidFill>
                <a:latin typeface="+mj-lt"/>
                <a:cs typeface="Gisha" pitchFamily="34" charset="-79"/>
                <a:sym typeface="+mn-ea"/>
              </a:rPr>
              <a:t>– это первые в мире интегрированные системы, полностью готовые к использованию с момента включения в сеть. Они разработаны специально  для</a:t>
            </a:r>
            <a:r>
              <a:rPr lang="en-US" altLang="zh-CN" sz="2400" b="1" dirty="0" smtClean="0">
                <a:solidFill>
                  <a:schemeClr val="bg1"/>
                </a:solidFill>
                <a:latin typeface="+mj-lt"/>
                <a:cs typeface="Gisha" pitchFamily="34" charset="-79"/>
                <a:sym typeface="+mn-ea"/>
              </a:rPr>
              <a:t> </a:t>
            </a:r>
            <a:r>
              <a:rPr lang="ru-RU" altLang="zh-CN" sz="2400" b="1" dirty="0" smtClean="0">
                <a:solidFill>
                  <a:schemeClr val="bg1"/>
                </a:solidFill>
                <a:latin typeface="+mj-lt"/>
                <a:cs typeface="Gisha" pitchFamily="34" charset="-79"/>
                <a:sym typeface="+mn-ea"/>
              </a:rPr>
              <a:t>домов на колесах и строений, не запитанных от центральных энергосетей.  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pic>
        <p:nvPicPr>
          <p:cNvPr id="6" name="图片 5" descr="5-Safety first"/>
          <p:cNvPicPr>
            <a:picLocks noChangeAspect="1"/>
          </p:cNvPicPr>
          <p:nvPr/>
        </p:nvPicPr>
        <p:blipFill>
          <a:blip r:embed="rId3" cstate="print"/>
          <a:srcRect t="1660" b="5528"/>
          <a:stretch>
            <a:fillRect/>
          </a:stretch>
        </p:blipFill>
        <p:spPr>
          <a:xfrm>
            <a:off x="6306185" y="3317240"/>
            <a:ext cx="5885180" cy="3540760"/>
          </a:xfrm>
          <a:prstGeom prst="rect">
            <a:avLst/>
          </a:prstGeom>
        </p:spPr>
      </p:pic>
      <p:pic>
        <p:nvPicPr>
          <p:cNvPr id="9" name="图片 8" descr="ecoflow-thor-44 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2164" t="17694" r="10"/>
          <a:stretch>
            <a:fillRect/>
          </a:stretch>
        </p:blipFill>
        <p:spPr>
          <a:xfrm>
            <a:off x="-635" y="3310255"/>
            <a:ext cx="6314440" cy="35445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文本框 70"/>
          <p:cNvSpPr txBox="1"/>
          <p:nvPr/>
        </p:nvSpPr>
        <p:spPr>
          <a:xfrm>
            <a:off x="167583" y="371162"/>
            <a:ext cx="7634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 </a:t>
            </a:r>
            <a:r>
              <a:rPr lang="ru-RU" altLang="zh-CN" sz="24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Демонстрация использования в домах на колесах</a:t>
            </a:r>
            <a:r>
              <a:rPr lang="en-US" altLang="zh-CN" sz="24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pic>
        <p:nvPicPr>
          <p:cNvPr id="2" name="图片 1" descr="mm100-官网预热kv-房车">
            <a:extLst>
              <a:ext uri="{FF2B5EF4-FFF2-40B4-BE49-F238E27FC236}">
                <a16:creationId xmlns:a16="http://schemas.microsoft.com/office/drawing/2014/main" xmlns="" id="{35A7D648-E2B1-1C8D-0320-BA7887213C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0846" t="26227" r="30399" b="5185"/>
          <a:stretch/>
        </p:blipFill>
        <p:spPr>
          <a:xfrm>
            <a:off x="1615358" y="1515977"/>
            <a:ext cx="8377770" cy="46332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B4BAFA48-1E86-6DE3-2F93-3BD9D773DD88}"/>
              </a:ext>
            </a:extLst>
          </p:cNvPr>
          <p:cNvGrpSpPr/>
          <p:nvPr/>
        </p:nvGrpSpPr>
        <p:grpSpPr>
          <a:xfrm>
            <a:off x="9252019" y="1878024"/>
            <a:ext cx="1623327" cy="953224"/>
            <a:chOff x="91141" y="6210526"/>
            <a:chExt cx="1623327" cy="778324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BAFA946-C1B1-A6F6-83CF-4EFAD3DBEEA2}"/>
                </a:ext>
              </a:extLst>
            </p:cNvPr>
            <p:cNvGrpSpPr/>
            <p:nvPr/>
          </p:nvGrpSpPr>
          <p:grpSpPr>
            <a:xfrm>
              <a:off x="91141" y="6210526"/>
              <a:ext cx="1108926" cy="245110"/>
              <a:chOff x="4900219" y="6105873"/>
              <a:chExt cx="1108926" cy="245110"/>
            </a:xfrm>
          </p:grpSpPr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xmlns="" id="{1DF0B555-B36C-29E8-D996-9E0F5C9BAEF7}"/>
                  </a:ext>
                </a:extLst>
              </p:cNvPr>
              <p:cNvCxnSpPr/>
              <p:nvPr/>
            </p:nvCxnSpPr>
            <p:spPr>
              <a:xfrm>
                <a:off x="4900219" y="6248145"/>
                <a:ext cx="317110" cy="0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xmlns="" id="{B04F1F42-9C0B-78A4-5912-FE64A389B0FE}"/>
                  </a:ext>
                </a:extLst>
              </p:cNvPr>
              <p:cNvSpPr txBox="1"/>
              <p:nvPr/>
            </p:nvSpPr>
            <p:spPr>
              <a:xfrm>
                <a:off x="5237640" y="6105873"/>
                <a:ext cx="771505" cy="245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ru-RU" altLang="zh-CN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otham" panose="02000604030000020004" charset="0"/>
                    <a:ea typeface="微软雅黑" panose="020B0503020204020204" charset="-122"/>
                    <a:cs typeface="Gotham" panose="02000604030000020004" charset="0"/>
                  </a:rPr>
                  <a:t>Зарядка</a:t>
                </a:r>
                <a:endPara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604030000020004" charset="0"/>
                  <a:ea typeface="微软雅黑" panose="020B0503020204020204" charset="-122"/>
                  <a:cs typeface="Gotham" panose="02000604030000020004" charset="0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C4218F3B-E0D1-2301-B812-85A3A0B048A0}"/>
                </a:ext>
              </a:extLst>
            </p:cNvPr>
            <p:cNvGrpSpPr/>
            <p:nvPr/>
          </p:nvGrpSpPr>
          <p:grpSpPr>
            <a:xfrm>
              <a:off x="95637" y="6431431"/>
              <a:ext cx="1166993" cy="246221"/>
              <a:chOff x="4900219" y="6139528"/>
              <a:chExt cx="1166993" cy="246221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xmlns="" id="{3A5E37F1-82BC-38AC-0F6E-D735F9A971C6}"/>
                  </a:ext>
                </a:extLst>
              </p:cNvPr>
              <p:cNvCxnSpPr/>
              <p:nvPr/>
            </p:nvCxnSpPr>
            <p:spPr>
              <a:xfrm>
                <a:off x="4900219" y="6275450"/>
                <a:ext cx="317110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xmlns="" id="{6C8428C9-DFB4-95A9-5CEA-4DCC9018B061}"/>
                  </a:ext>
                </a:extLst>
              </p:cNvPr>
              <p:cNvSpPr txBox="1"/>
              <p:nvPr/>
            </p:nvSpPr>
            <p:spPr>
              <a:xfrm>
                <a:off x="5244234" y="6139528"/>
                <a:ext cx="82297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altLang="zh-CN" sz="1000" b="1" noProof="0" dirty="0" smtClean="0">
                    <a:solidFill>
                      <a:prstClr val="white"/>
                    </a:solidFill>
                    <a:latin typeface="Gotham" panose="02000604030000020004" charset="0"/>
                    <a:ea typeface="微软雅黑" panose="020B0503020204020204" charset="-122"/>
                    <a:cs typeface="Gotham" panose="02000604030000020004" charset="0"/>
                  </a:rPr>
                  <a:t>Ввод</a:t>
                </a:r>
                <a:endPara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604030000020004" charset="0"/>
                  <a:ea typeface="微软雅黑" panose="020B0503020204020204" charset="-122"/>
                  <a:cs typeface="Gotham" panose="02000604030000020004" charset="0"/>
                </a:endParaRP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D90775E4-326E-F3F2-CCCB-BEF2F0537434}"/>
                </a:ext>
              </a:extLst>
            </p:cNvPr>
            <p:cNvGrpSpPr/>
            <p:nvPr/>
          </p:nvGrpSpPr>
          <p:grpSpPr>
            <a:xfrm>
              <a:off x="99028" y="6662153"/>
              <a:ext cx="1615440" cy="326697"/>
              <a:chOff x="3982805" y="6564169"/>
              <a:chExt cx="1615440" cy="326697"/>
            </a:xfrm>
          </p:grpSpPr>
          <p:cxnSp>
            <p:nvCxnSpPr>
              <p:cNvPr id="7" name="直接连接符 6">
                <a:extLst>
                  <a:ext uri="{FF2B5EF4-FFF2-40B4-BE49-F238E27FC236}">
                    <a16:creationId xmlns:a16="http://schemas.microsoft.com/office/drawing/2014/main" xmlns="" id="{8F157614-2D7B-ABEF-F04E-AC17716FDFA4}"/>
                  </a:ext>
                </a:extLst>
              </p:cNvPr>
              <p:cNvCxnSpPr/>
              <p:nvPr/>
            </p:nvCxnSpPr>
            <p:spPr>
              <a:xfrm>
                <a:off x="3982805" y="6690575"/>
                <a:ext cx="317110" cy="0"/>
              </a:xfrm>
              <a:prstGeom prst="line">
                <a:avLst/>
              </a:prstGeom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xmlns="" id="{E20857D2-26D4-864B-887C-F3A8095A3B1F}"/>
                  </a:ext>
                </a:extLst>
              </p:cNvPr>
              <p:cNvSpPr txBox="1"/>
              <p:nvPr/>
            </p:nvSpPr>
            <p:spPr>
              <a:xfrm>
                <a:off x="4326340" y="6564169"/>
                <a:ext cx="1271905" cy="326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ru-RU" altLang="zh-CN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otham" panose="02000604030000020004" charset="0"/>
                    <a:ea typeface="微软雅黑" panose="020B0503020204020204" charset="-122"/>
                    <a:cs typeface="Gotham" panose="02000604030000020004" charset="0"/>
                  </a:rPr>
                  <a:t>Дистанционное</a:t>
                </a:r>
                <a:r>
                  <a:rPr kumimoji="0" lang="ru-RU" altLang="zh-CN" sz="1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otham" panose="02000604030000020004" charset="0"/>
                    <a:ea typeface="微软雅黑" panose="020B0503020204020204" charset="-122"/>
                    <a:cs typeface="Gotham" panose="02000604030000020004" charset="0"/>
                  </a:rPr>
                  <a:t> управление</a:t>
                </a:r>
                <a:endPara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604030000020004" charset="0"/>
                  <a:ea typeface="微软雅黑" panose="020B0503020204020204" charset="-122"/>
                  <a:cs typeface="Gotham" panose="02000604030000020004" charset="0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mm100-官网预热kv">
            <a:extLst>
              <a:ext uri="{FF2B5EF4-FFF2-40B4-BE49-F238E27FC236}">
                <a16:creationId xmlns:a16="http://schemas.microsoft.com/office/drawing/2014/main" xmlns="" id="{3143EB62-DDA4-3DE7-9508-208FBC8C691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6465" t="5685" r="21229"/>
          <a:stretch>
            <a:fillRect/>
          </a:stretch>
        </p:blipFill>
        <p:spPr>
          <a:xfrm>
            <a:off x="12029" y="-1"/>
            <a:ext cx="12169943" cy="6858001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9252019" y="1878012"/>
            <a:ext cx="1623327" cy="851746"/>
            <a:chOff x="91141" y="6210526"/>
            <a:chExt cx="1623327" cy="851746"/>
          </a:xfrm>
        </p:grpSpPr>
        <p:grpSp>
          <p:nvGrpSpPr>
            <p:cNvPr id="22" name="组合 21"/>
            <p:cNvGrpSpPr/>
            <p:nvPr/>
          </p:nvGrpSpPr>
          <p:grpSpPr>
            <a:xfrm>
              <a:off x="91141" y="6210526"/>
              <a:ext cx="1108926" cy="245110"/>
              <a:chOff x="4900219" y="6105873"/>
              <a:chExt cx="1108926" cy="245110"/>
            </a:xfrm>
          </p:grpSpPr>
          <p:cxnSp>
            <p:nvCxnSpPr>
              <p:cNvPr id="42" name="直接连接符 41"/>
              <p:cNvCxnSpPr/>
              <p:nvPr/>
            </p:nvCxnSpPr>
            <p:spPr>
              <a:xfrm>
                <a:off x="4900219" y="6248145"/>
                <a:ext cx="317110" cy="0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文本框 42"/>
              <p:cNvSpPr txBox="1"/>
              <p:nvPr/>
            </p:nvSpPr>
            <p:spPr>
              <a:xfrm>
                <a:off x="5237640" y="6105873"/>
                <a:ext cx="771505" cy="245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ru-RU" altLang="zh-CN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otham" panose="02000604030000020004" charset="0"/>
                    <a:ea typeface="微软雅黑" panose="020B0503020204020204" charset="-122"/>
                    <a:cs typeface="Gotham" panose="02000604030000020004" charset="0"/>
                  </a:rPr>
                  <a:t>Зарядка</a:t>
                </a:r>
                <a:endPara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604030000020004" charset="0"/>
                  <a:ea typeface="微软雅黑" panose="020B0503020204020204" charset="-122"/>
                  <a:cs typeface="Gotham" panose="02000604030000020004" charset="0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95637" y="6431431"/>
              <a:ext cx="1166993" cy="245110"/>
              <a:chOff x="4900219" y="6139528"/>
              <a:chExt cx="1166993" cy="245110"/>
            </a:xfrm>
          </p:grpSpPr>
          <p:cxnSp>
            <p:nvCxnSpPr>
              <p:cNvPr id="32" name="直接连接符 31"/>
              <p:cNvCxnSpPr/>
              <p:nvPr/>
            </p:nvCxnSpPr>
            <p:spPr>
              <a:xfrm>
                <a:off x="4900219" y="6275450"/>
                <a:ext cx="317110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文本框 36"/>
              <p:cNvSpPr txBox="1"/>
              <p:nvPr/>
            </p:nvSpPr>
            <p:spPr>
              <a:xfrm>
                <a:off x="5244234" y="6139528"/>
                <a:ext cx="822978" cy="245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ru-RU" altLang="zh-CN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otham" panose="02000604030000020004" charset="0"/>
                    <a:ea typeface="微软雅黑" panose="020B0503020204020204" charset="-122"/>
                    <a:cs typeface="Gotham" panose="02000604030000020004" charset="0"/>
                  </a:rPr>
                  <a:t>Ввод</a:t>
                </a:r>
                <a:endPara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604030000020004" charset="0"/>
                  <a:ea typeface="微软雅黑" panose="020B0503020204020204" charset="-122"/>
                  <a:cs typeface="Gotham" panose="02000604030000020004" charset="0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99028" y="6662162"/>
              <a:ext cx="1615440" cy="400110"/>
              <a:chOff x="3982805" y="6564178"/>
              <a:chExt cx="1615440" cy="400110"/>
            </a:xfrm>
          </p:grpSpPr>
          <p:cxnSp>
            <p:nvCxnSpPr>
              <p:cNvPr id="54" name="直接连接符 53"/>
              <p:cNvCxnSpPr/>
              <p:nvPr/>
            </p:nvCxnSpPr>
            <p:spPr>
              <a:xfrm>
                <a:off x="3982805" y="6690575"/>
                <a:ext cx="317110" cy="0"/>
              </a:xfrm>
              <a:prstGeom prst="line">
                <a:avLst/>
              </a:prstGeom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文本框 56"/>
              <p:cNvSpPr txBox="1"/>
              <p:nvPr/>
            </p:nvSpPr>
            <p:spPr>
              <a:xfrm>
                <a:off x="4326340" y="6564178"/>
                <a:ext cx="12719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ru-RU" altLang="zh-CN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otham" panose="02000604030000020004" charset="0"/>
                    <a:ea typeface="微软雅黑" panose="020B0503020204020204" charset="-122"/>
                    <a:cs typeface="Gotham" panose="02000604030000020004" charset="0"/>
                  </a:rPr>
                  <a:t>Дистанционное управление</a:t>
                </a:r>
                <a:endPara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604030000020004" charset="0"/>
                  <a:ea typeface="微软雅黑" panose="020B0503020204020204" charset="-122"/>
                  <a:cs typeface="Gotham" panose="02000604030000020004" charset="0"/>
                </a:endParaRPr>
              </a:p>
            </p:txBody>
          </p:sp>
        </p:grpSp>
      </p:grpSp>
      <p:sp>
        <p:nvSpPr>
          <p:cNvPr id="67" name="文本框 66"/>
          <p:cNvSpPr txBox="1"/>
          <p:nvPr/>
        </p:nvSpPr>
        <p:spPr>
          <a:xfrm>
            <a:off x="-99695" y="311785"/>
            <a:ext cx="7889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 </a:t>
            </a:r>
            <a:r>
              <a:rPr lang="ru-RU" altLang="zh-CN" sz="24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Демонстрация строения без подключения к центральной энергосети</a:t>
            </a:r>
            <a:r>
              <a:rPr lang="en-US" altLang="zh-CN" sz="24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文本框 70"/>
          <p:cNvSpPr txBox="1"/>
          <p:nvPr/>
        </p:nvSpPr>
        <p:spPr>
          <a:xfrm>
            <a:off x="8890" y="261619"/>
            <a:ext cx="5087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 </a:t>
            </a:r>
            <a:r>
              <a:rPr lang="ru-RU" altLang="zh-CN" sz="24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Готово к работе с момента включения</a:t>
            </a:r>
            <a:r>
              <a:rPr lang="en-US" altLang="zh-CN" sz="24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pic>
        <p:nvPicPr>
          <p:cNvPr id="2" name="图片 1" descr="8dd29683236ce6e28301acfc4bf8eed9"/>
          <p:cNvPicPr>
            <a:picLocks noChangeAspect="1"/>
          </p:cNvPicPr>
          <p:nvPr/>
        </p:nvPicPr>
        <p:blipFill>
          <a:blip r:embed="rId2" cstate="print"/>
          <a:srcRect l="31854" r="8988"/>
          <a:stretch>
            <a:fillRect/>
          </a:stretch>
        </p:blipFill>
        <p:spPr>
          <a:xfrm>
            <a:off x="5097145" y="0"/>
            <a:ext cx="7099300" cy="68586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77190" y="1266825"/>
            <a:ext cx="43611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Сразу после настройки вы можете моментально начать работу, подключив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LFP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-аккумуляторы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EcoFlow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, солнечные панели и целый ряд другого дополнительного оборудования, которое вам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необходимо и которое при этом компактно и не изобилует огромным метражом путающихся проводов. 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4286993"/>
            <a:ext cx="508825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Настройка и подключение без заморочек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Мгновенная установка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Меньше проводов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Надежное подключение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Нет риска ошибок в соединении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Экономит время, не требует специальных навыков и знаний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文本框 70"/>
          <p:cNvSpPr txBox="1"/>
          <p:nvPr/>
        </p:nvSpPr>
        <p:spPr>
          <a:xfrm>
            <a:off x="-635" y="261620"/>
            <a:ext cx="5097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 </a:t>
            </a:r>
            <a:r>
              <a:rPr lang="ru-RU" altLang="zh-CN" sz="2800" b="1" dirty="0" smtClean="0">
                <a:solidFill>
                  <a:schemeClr val="bg1"/>
                </a:solidFill>
                <a:latin typeface="Gotham" panose="02000604030000020004" charset="0"/>
                <a:ea typeface="微软雅黑" panose="020B0503020204020204" charset="-122"/>
                <a:cs typeface="Gotham" panose="02000604030000020004" charset="0"/>
                <a:sym typeface="+mn-ea"/>
              </a:rPr>
              <a:t>Быстрая зарядка от разных источников</a:t>
            </a:r>
            <a:r>
              <a:rPr lang="en-US" altLang="zh-CN" sz="2800" b="1" dirty="0" smtClean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pic>
        <p:nvPicPr>
          <p:cNvPr id="3" name="图片 2" descr="a161fe5a340d74471d7098c87abdbed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10021" r="35754"/>
          <a:stretch>
            <a:fillRect/>
          </a:stretch>
        </p:blipFill>
        <p:spPr>
          <a:xfrm>
            <a:off x="5198745" y="0"/>
            <a:ext cx="6999605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8130" y="1266825"/>
            <a:ext cx="4880758" cy="264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Возможность подзарядки от разных источников, энергоемкость до 15 кВт*ч. Получите до 4800 Вт входной мощности от солнечных панелей, используйте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генератор переменного тока или ветряную турбину, подключите внешний источник питания или воспользуйтесь умным генератором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EcoFlow </a:t>
            </a:r>
            <a:r>
              <a:rPr lang="en-US" altLang="zh-CN" sz="14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Smart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Generator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, чтобы пополнить заряд в любом месте и в любое время.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4406479"/>
            <a:ext cx="50882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На службе вашему комфорту в любую минуту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Энергия, которая всегда в наличии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Несколько источников энергии на выбор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Возобновляемая энергия в приоритете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До 6000 Вт общей мощности подзарядки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文本框 70"/>
          <p:cNvSpPr txBox="1"/>
          <p:nvPr/>
        </p:nvSpPr>
        <p:spPr>
          <a:xfrm>
            <a:off x="-635" y="261620"/>
            <a:ext cx="5097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 </a:t>
            </a:r>
            <a:r>
              <a:rPr lang="ru-RU" altLang="zh-CN" sz="2800" b="1" dirty="0" smtClean="0">
                <a:solidFill>
                  <a:schemeClr val="bg1"/>
                </a:solidFill>
                <a:latin typeface="Gotham" panose="02000604030000020004" charset="0"/>
                <a:ea typeface="微软雅黑" panose="020B0503020204020204" charset="-122"/>
                <a:cs typeface="Gotham" panose="02000604030000020004" charset="0"/>
                <a:sym typeface="+mn-ea"/>
              </a:rPr>
              <a:t>Улучшенная система на 48 Вольт</a:t>
            </a:r>
            <a:r>
              <a:rPr lang="en-US" altLang="zh-CN" sz="2800" b="1" dirty="0" smtClean="0">
                <a:solidFill>
                  <a:schemeClr val="bg1"/>
                </a:solidFill>
                <a:latin typeface="Gotham" panose="02000604030000020004" charset="0"/>
                <a:ea typeface="微软雅黑" panose="020B0503020204020204" charset="-122"/>
                <a:cs typeface="Gotham" panose="02000604030000020004" charset="0"/>
                <a:sym typeface="+mn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8130" y="1266825"/>
            <a:ext cx="45602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Новый формат конструкции систем энергосбережения на 48 Вольт – это меньше потери энергии и меньше нагрева по сравнению с традиционными 12-Вольтными системами.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Благодаря встроенной системе управления батареей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LFP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-аккумуляторы защищены от перенапряжения и высокого тока. При этом все ячейки аккумуляторов работают синхронно, а их конструкция более надежна.</a:t>
            </a:r>
            <a:endParaRPr lang="zh-CN" altLang="en-US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4551045"/>
            <a:ext cx="50882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Более быстрая зарядка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Повышенная эффективность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Увеличенная мощность батареи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Провода стали тоньше и дешевле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Ниже ток – меньше нагрев поверхности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</p:txBody>
      </p:sp>
      <p:pic>
        <p:nvPicPr>
          <p:cNvPr id="7" name="图片 6" descr="IMG_1693.PNG"/>
          <p:cNvPicPr>
            <a:picLocks noChangeAspect="1"/>
          </p:cNvPicPr>
          <p:nvPr/>
        </p:nvPicPr>
        <p:blipFill>
          <a:blip r:embed="rId2" cstate="print"/>
          <a:srcRect l="12156" r="11270"/>
          <a:stretch>
            <a:fillRect/>
          </a:stretch>
        </p:blipFill>
        <p:spPr>
          <a:xfrm>
            <a:off x="5046980" y="-635"/>
            <a:ext cx="7148830" cy="68592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文本框 70"/>
          <p:cNvSpPr txBox="1"/>
          <p:nvPr/>
        </p:nvSpPr>
        <p:spPr>
          <a:xfrm>
            <a:off x="-635" y="261620"/>
            <a:ext cx="5097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 </a:t>
            </a:r>
            <a:r>
              <a:rPr lang="ru-RU" altLang="zh-CN" sz="2800" b="1" dirty="0" smtClean="0">
                <a:solidFill>
                  <a:schemeClr val="bg1"/>
                </a:solidFill>
                <a:latin typeface="Gotham" panose="02000604030000020004" charset="0"/>
                <a:ea typeface="微软雅黑" panose="020B0503020204020204" charset="-122"/>
                <a:cs typeface="Gotham" panose="02000604030000020004" charset="0"/>
                <a:sym typeface="+mn-ea"/>
              </a:rPr>
              <a:t>Компактность и встраиваемость</a:t>
            </a:r>
            <a:r>
              <a:rPr lang="en-US" altLang="zh-CN" sz="2800" b="1" dirty="0" smtClean="0">
                <a:solidFill>
                  <a:schemeClr val="bg1"/>
                </a:solidFill>
                <a:latin typeface="Gotham" panose="02000604030000020004" charset="0"/>
                <a:ea typeface="微软雅黑" panose="020B0503020204020204" charset="-122"/>
                <a:cs typeface="Gotham" panose="02000604030000020004" charset="0"/>
                <a:sym typeface="+mn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7190" y="1266825"/>
            <a:ext cx="4361180" cy="264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Распределительный хаб сочетает в себе два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MPPT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-контроллера солнечной зарядки, одно зарядное устройство для батареи с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MPPT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, один понижающий преобразователь типа </a:t>
            </a:r>
            <a:r>
              <a:rPr lang="en-US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DC-DC </a:t>
            </a: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и зарядное устройство-инвертор. Такой набор предполагает меньшее число устройств и меньше проводов от них.</a:t>
            </a:r>
            <a:endParaRPr lang="zh-CN" altLang="en-US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4045041"/>
            <a:ext cx="508825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Всё в едином корпусе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Минималистичный дизайн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Понятный принцип работы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Простое соединение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Хорошо продуманная конструкция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Минимум проводов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4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Эффективная зарядка и большая энергоемкость</a:t>
            </a:r>
            <a:endParaRPr lang="en-US" altLang="zh-CN" sz="14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</p:txBody>
      </p:sp>
      <p:pic>
        <p:nvPicPr>
          <p:cNvPr id="8" name="图片 7" descr="ecoflow-thor-63 拷贝"/>
          <p:cNvPicPr>
            <a:picLocks noChangeAspect="1"/>
          </p:cNvPicPr>
          <p:nvPr/>
        </p:nvPicPr>
        <p:blipFill>
          <a:blip r:embed="rId2" cstate="print"/>
          <a:srcRect l="15446" r="15026"/>
          <a:stretch>
            <a:fillRect/>
          </a:stretch>
        </p:blipFill>
        <p:spPr>
          <a:xfrm>
            <a:off x="5033010" y="0"/>
            <a:ext cx="71488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文本框 70"/>
          <p:cNvSpPr txBox="1"/>
          <p:nvPr/>
        </p:nvSpPr>
        <p:spPr>
          <a:xfrm>
            <a:off x="-635" y="261620"/>
            <a:ext cx="5097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 </a:t>
            </a:r>
            <a:r>
              <a:rPr lang="ru-RU" altLang="zh-CN" sz="2800" b="1" dirty="0" smtClean="0">
                <a:solidFill>
                  <a:schemeClr val="bg1"/>
                </a:solidFill>
                <a:latin typeface="Gotham" panose="02000604030000020004" charset="0"/>
                <a:ea typeface="微软雅黑" panose="020B0503020204020204" charset="-122"/>
                <a:cs typeface="Gotham" panose="02000604030000020004" charset="0"/>
                <a:sym typeface="+mn-ea"/>
              </a:rPr>
              <a:t>Наращивание энергоемкости</a:t>
            </a:r>
            <a:r>
              <a:rPr lang="en-US" altLang="zh-CN" sz="2800" b="1" dirty="0" smtClean="0">
                <a:solidFill>
                  <a:schemeClr val="bg1"/>
                </a:solidFill>
                <a:latin typeface="Gotham" panose="02000604030000020004" charset="0"/>
                <a:ea typeface="微软雅黑" panose="020B0503020204020204" charset="-122"/>
                <a:cs typeface="Gotham" panose="02000604030000020004" charset="0"/>
                <a:sym typeface="+mn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Gotham" panose="02000604030000020004" charset="0"/>
                <a:cs typeface="Gotham" panose="02000604030000020004" charset="0"/>
                <a:sym typeface="+mn-ea"/>
              </a:rPr>
              <a:t>-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Gotham" panose="02000604030000020004" charset="0"/>
              <a:cs typeface="Gotham" panose="02000604030000020004" charset="0"/>
            </a:endParaRPr>
          </a:p>
        </p:txBody>
      </p:sp>
      <p:pic>
        <p:nvPicPr>
          <p:cNvPr id="5" name="图片 4" descr="_LEO06404 拷贝"/>
          <p:cNvPicPr>
            <a:picLocks noChangeAspect="1"/>
          </p:cNvPicPr>
          <p:nvPr/>
        </p:nvPicPr>
        <p:blipFill>
          <a:blip r:embed="rId2" cstate="print"/>
          <a:srcRect l="16386" r="14447"/>
          <a:stretch>
            <a:fillRect/>
          </a:stretch>
        </p:blipFill>
        <p:spPr>
          <a:xfrm>
            <a:off x="5090160" y="0"/>
            <a:ext cx="710057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7190" y="1266825"/>
            <a:ext cx="43611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Распределительный хаб параллельным образом соединяет до трех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LFP-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батарей энергоемкостью от 2 кВтч до 15 кВтч. Вы можете сами выбрать ту энергоемкость, которая вам нужна, и с легкостью нарастить ее.  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90" y="3737610"/>
            <a:ext cx="50882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2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 кВтч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- 1 X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2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 кВтч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 LFP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-батарея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4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кВтч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- 2 X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2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кВтч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 LFP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-батарея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5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кВтч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- 1 X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5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кВтч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 LFP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-батарея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6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кВтч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- 3 X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2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кВтч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 LFP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-батарея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  <a:sym typeface="+mn-ea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10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 кВтч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- 2 X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5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кВтч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 LFP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-батарея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15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 кВтч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- 3 X 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5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  <a:sym typeface="+mn-ea"/>
              </a:rPr>
              <a:t> 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кВтч</a:t>
            </a:r>
            <a:r>
              <a:rPr lang="en-US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 LFP</a:t>
            </a:r>
            <a:r>
              <a:rPr lang="ru-RU" altLang="zh-CN" sz="1600" b="1" dirty="0" smtClean="0">
                <a:solidFill>
                  <a:schemeClr val="bg1"/>
                </a:solidFill>
                <a:latin typeface="Gotham" panose="02000604030000020004" charset="0"/>
                <a:ea typeface="+mn-lt"/>
                <a:cs typeface="Gotham" panose="02000604030000020004" charset="0"/>
              </a:rPr>
              <a:t>-батарея</a:t>
            </a:r>
            <a:endParaRPr lang="en-US" altLang="zh-CN" sz="1600" b="1" dirty="0">
              <a:solidFill>
                <a:schemeClr val="bg1"/>
              </a:solidFill>
              <a:latin typeface="Gotham" panose="02000604030000020004" charset="0"/>
              <a:ea typeface="+mn-lt"/>
              <a:cs typeface="Gotham" panose="0200060403000002000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jk2ZjQ0ODMwYjQ3YzFiNDRiZTc0OWYxNDdiZjg5Zm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6190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200,&quot;width&quot;:19200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160.085039370078,&quot;width&quot;:9192.003149606298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9,&quot;width&quot;:9052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771,&quot;width&quot;:7958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619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2818</TotalTime>
  <Words>1373</Words>
  <Application>Microsoft Office PowerPoint</Application>
  <PresentationFormat>Произвольный</PresentationFormat>
  <Paragraphs>169</Paragraphs>
  <Slides>19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主题​​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nick.luo</dc:creator>
  <cp:lastModifiedBy>qwer</cp:lastModifiedBy>
  <cp:revision>494</cp:revision>
  <dcterms:created xsi:type="dcterms:W3CDTF">2019-06-19T02:08:00Z</dcterms:created>
  <dcterms:modified xsi:type="dcterms:W3CDTF">2022-12-30T09:50:13Z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2052-11.1.0.12302</vt:lpwstr>
  </property>
  <property fmtid="{D5CDD505-2E9C-101B-9397-08002B2CF9AE}" pid="3" name="ICV">
    <vt:lpwstr>B8D82783A6A745C7B5C4957A1645AC70</vt:lpwstr>
  </property>
  <property fmtid="{D5CDD505-2E9C-101B-9397-08002B2CF9AE}" pid="4" name="commondata">
    <vt:lpwstr>eyJoZGlkIjoiNmJlNmM2ZDc4NzZjMWM2MjRlYjIyYjFmMzU3YTMwMzIifQ==</vt:lpwstr>
  </property>
</Properties>
</file>